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286" r:id="rId3"/>
    <p:sldId id="285" r:id="rId4"/>
    <p:sldId id="256" r:id="rId5"/>
    <p:sldId id="262" r:id="rId6"/>
    <p:sldId id="263" r:id="rId7"/>
    <p:sldId id="259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92" r:id="rId26"/>
    <p:sldId id="300" r:id="rId27"/>
    <p:sldId id="297" r:id="rId28"/>
    <p:sldId id="298" r:id="rId29"/>
    <p:sldId id="299" r:id="rId30"/>
    <p:sldId id="287" r:id="rId31"/>
    <p:sldId id="294" r:id="rId32"/>
    <p:sldId id="295" r:id="rId33"/>
    <p:sldId id="301" r:id="rId34"/>
    <p:sldId id="284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F99D-1665-4AA7-87BE-2946A15103B6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8AA3-70E4-4F56-87C9-58CC710E36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20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 anchor="t"/>
          <a:lstStyle/>
          <a:p>
            <a:pPr defTabSz="455746"/>
            <a:r>
              <a:rPr lang="zh-CN" altLang="en-US" dirty="0"/>
              <a:t>企业痛点最大化</a:t>
            </a:r>
          </a:p>
          <a:p>
            <a:pPr defTabSz="455746"/>
            <a:r>
              <a:rPr lang="zh-CN" altLang="en-US" dirty="0"/>
              <a:t>分析方法论</a:t>
            </a:r>
          </a:p>
          <a:p>
            <a:pPr defTabSz="455746"/>
            <a:r>
              <a:rPr lang="zh-CN" altLang="en-US" dirty="0"/>
              <a:t>方案介绍：业务分析解决问题</a:t>
            </a:r>
          </a:p>
          <a:p>
            <a:pPr defTabSz="455746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 anchor="t"/>
          <a:lstStyle/>
          <a:p>
            <a:pPr defTabSz="455746"/>
            <a:r>
              <a:rPr lang="zh-CN" altLang="en-US" dirty="0"/>
              <a:t>从企业人员角度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日期占位符 3"/>
          <p:cNvSpPr txBox="1">
            <a:spLocks noChangeArrowheads="1"/>
          </p:cNvSpPr>
          <p:nvPr userDrawn="1"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DB900-73EF-4594-838F-1E00936B2C1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2015/9/24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35496" y="35332"/>
            <a:ext cx="4192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u="heavy" dirty="0">
                <a:latin typeface="Heiti SC Light" charset="-122"/>
                <a:ea typeface="微软雅黑" pitchFamily="34" charset="-122"/>
                <a:sym typeface="Heiti SC Light" charset="-122"/>
              </a:rPr>
              <a:t>互联网</a:t>
            </a:r>
            <a:r>
              <a:rPr lang="en-US" b="1" u="heavy" dirty="0">
                <a:latin typeface="Heiti SC Light" charset="-122"/>
                <a:ea typeface="微软雅黑" pitchFamily="34" charset="-122"/>
                <a:sym typeface="Heiti SC Light" charset="-122"/>
              </a:rPr>
              <a:t>+</a:t>
            </a:r>
            <a:r>
              <a:rPr lang="zh-CN" altLang="en-US" b="1" u="heavy" dirty="0">
                <a:solidFill>
                  <a:srgbClr val="00B050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环保</a:t>
            </a:r>
            <a:r>
              <a:rPr lang="zh-CN" altLang="en-US" b="1" u="heavy" dirty="0">
                <a:latin typeface="Heiti SC Light" charset="-122"/>
                <a:ea typeface="微软雅黑" pitchFamily="34" charset="-122"/>
                <a:sym typeface="Heiti SC Light" charset="-122"/>
              </a:rPr>
              <a:t>：</a:t>
            </a:r>
            <a:r>
              <a:rPr lang="zh-CN" altLang="en-US" b="1" u="heavy" dirty="0" smtClean="0">
                <a:latin typeface="Heiti SC Light" charset="-122"/>
                <a:ea typeface="微软雅黑" pitchFamily="34" charset="-122"/>
                <a:sym typeface="Heiti SC Light" charset="-122"/>
              </a:rPr>
              <a:t>“猫头鹰”</a:t>
            </a:r>
            <a:r>
              <a:rPr lang="en-US" altLang="zh-CN" b="1" u="heavy" dirty="0" smtClean="0">
                <a:latin typeface="Heiti SC Light" charset="-122"/>
                <a:ea typeface="微软雅黑" pitchFamily="34" charset="-122"/>
                <a:sym typeface="Heiti SC Light" charset="-122"/>
              </a:rPr>
              <a:t>+</a:t>
            </a:r>
            <a:r>
              <a:rPr lang="zh-CN" altLang="en-US" b="1" u="heavy" dirty="0" smtClean="0">
                <a:solidFill>
                  <a:srgbClr val="339933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“犀牛鸟”</a:t>
            </a:r>
            <a:endParaRPr lang="zh-CN" altLang="en-US" u="heavy" dirty="0">
              <a:solidFill>
                <a:srgbClr val="339933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6804025" y="6452765"/>
            <a:ext cx="2159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0000"/>
              </a:srgbClr>
            </a:prstShdw>
          </a:effectLst>
        </p:spPr>
        <p:txBody>
          <a:bodyPr wrap="none" lIns="50800" tIns="50800" rIns="50800" bIns="50800">
            <a:spAutoFit/>
          </a:bodyPr>
          <a:lstStyle/>
          <a:p>
            <a:pPr hangingPunct="0"/>
            <a:r>
              <a:rPr lang="zh-CN" altLang="en-US" b="1">
                <a:solidFill>
                  <a:srgbClr val="000000"/>
                </a:solidFill>
                <a:latin typeface="Helvetica" charset="0"/>
                <a:sym typeface="Helvetica" charset="0"/>
              </a:rPr>
              <a:t>广东柯内特环境科技</a:t>
            </a:r>
          </a:p>
        </p:txBody>
      </p:sp>
      <p:pic>
        <p:nvPicPr>
          <p:cNvPr id="13" name="Picture 6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6381328"/>
            <a:ext cx="4524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830189" y="5657671"/>
            <a:ext cx="2351926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柯内特环境科技</a:t>
            </a:r>
            <a:endParaRPr lang="en-US" altLang="zh-CN" sz="2400" b="1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   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朱斌</a:t>
            </a:r>
            <a:endParaRPr lang="zh-CN" altLang="en-US" sz="2400" b="1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/>
          </p:cNvSpPr>
          <p:nvPr/>
        </p:nvSpPr>
        <p:spPr bwMode="auto">
          <a:xfrm>
            <a:off x="142875" y="714375"/>
            <a:ext cx="3286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我们所感知的信息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16025"/>
            <a:ext cx="885825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</p:spTree>
  </p:cSld>
  <p:clrMapOvr>
    <a:masterClrMapping/>
  </p:clrMapOvr>
  <p:transition advTm="294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/>
          </p:cNvSpPr>
          <p:nvPr/>
        </p:nvSpPr>
        <p:spPr bwMode="auto">
          <a:xfrm>
            <a:off x="785813" y="714375"/>
            <a:ext cx="3286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我们所展示的信息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73238"/>
            <a:ext cx="87979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sp>
        <p:nvSpPr>
          <p:cNvPr id="17412" name="Rectangle 2"/>
          <p:cNvSpPr>
            <a:spLocks noRot="1" noChangeArrowheads="1"/>
          </p:cNvSpPr>
          <p:nvPr/>
        </p:nvSpPr>
        <p:spPr bwMode="auto">
          <a:xfrm>
            <a:off x="3286125" y="5072063"/>
            <a:ext cx="3286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>
                <a:latin typeface="Helvetica" charset="0"/>
                <a:ea typeface="微软雅黑" pitchFamily="34" charset="-122"/>
              </a:rPr>
              <a:t>系统信息汇总</a:t>
            </a:r>
          </a:p>
        </p:txBody>
      </p:sp>
    </p:spTree>
  </p:cSld>
  <p:clrMapOvr>
    <a:masterClrMapping/>
  </p:clrMapOvr>
  <p:transition advTm="439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513"/>
            <a:ext cx="9001125" cy="54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sp>
        <p:nvSpPr>
          <p:cNvPr id="18435" name="Rectangle 2"/>
          <p:cNvSpPr>
            <a:spLocks noRot="1" noChangeArrowheads="1"/>
          </p:cNvSpPr>
          <p:nvPr/>
        </p:nvSpPr>
        <p:spPr bwMode="auto">
          <a:xfrm>
            <a:off x="142875" y="548680"/>
            <a:ext cx="48577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 dirty="0">
                <a:latin typeface="Helvetica" charset="0"/>
                <a:ea typeface="微软雅黑" pitchFamily="34" charset="-122"/>
              </a:rPr>
              <a:t>监控企业分布及实时状态</a:t>
            </a:r>
          </a:p>
        </p:txBody>
      </p:sp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866900"/>
            <a:ext cx="88582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sp>
        <p:nvSpPr>
          <p:cNvPr id="19459" name="Rectangle 2"/>
          <p:cNvSpPr>
            <a:spLocks noRot="1" noChangeArrowheads="1"/>
          </p:cNvSpPr>
          <p:nvPr/>
        </p:nvSpPr>
        <p:spPr bwMode="auto">
          <a:xfrm>
            <a:off x="285750" y="928688"/>
            <a:ext cx="3286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特征企业筛选排序</a:t>
            </a:r>
          </a:p>
        </p:txBody>
      </p:sp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/>
          </p:cNvSpPr>
          <p:nvPr/>
        </p:nvSpPr>
        <p:spPr bwMode="auto">
          <a:xfrm>
            <a:off x="179512" y="692696"/>
            <a:ext cx="6429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管理者界面 </a:t>
            </a:r>
            <a:r>
              <a:rPr 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---</a:t>
            </a:r>
            <a:r>
              <a:rPr lang="zh-CN" alt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行业对比，区域对比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96" y="4214813"/>
            <a:ext cx="853529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340768"/>
            <a:ext cx="86057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</p:spTree>
  </p:cSld>
  <p:clrMapOvr>
    <a:masterClrMapping/>
  </p:clrMapOvr>
  <p:transition advTm="444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/>
          </p:cNvSpPr>
          <p:nvPr/>
        </p:nvSpPr>
        <p:spPr bwMode="auto">
          <a:xfrm>
            <a:off x="142875" y="620688"/>
            <a:ext cx="9001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大数据分析</a:t>
            </a:r>
            <a:r>
              <a:rPr 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1---</a:t>
            </a:r>
            <a:r>
              <a:rPr lang="zh-CN" alt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 </a:t>
            </a:r>
            <a:r>
              <a:rPr lang="zh-CN" altLang="en-US" sz="24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偷漏排行为分析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24744"/>
            <a:ext cx="8620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</p:spTree>
  </p:cSld>
  <p:clrMapOvr>
    <a:masterClrMapping/>
  </p:clrMapOvr>
  <p:transition advTm="44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/>
          </p:cNvSpPr>
          <p:nvPr/>
        </p:nvSpPr>
        <p:spPr bwMode="auto">
          <a:xfrm>
            <a:off x="142875" y="785813"/>
            <a:ext cx="9001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大数据分析</a:t>
            </a:r>
            <a:r>
              <a:rPr lang="en-US" sz="2800" b="1" dirty="0" smtClean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2</a:t>
            </a:r>
            <a:r>
              <a:rPr 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---</a:t>
            </a:r>
            <a:r>
              <a:rPr lang="zh-CN" alt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 </a:t>
            </a:r>
            <a:r>
              <a:rPr lang="zh-CN" altLang="en-US" sz="24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治理设施闲置行为分析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72816"/>
            <a:ext cx="8191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</p:spTree>
  </p:cSld>
  <p:clrMapOvr>
    <a:masterClrMapping/>
  </p:clrMapOvr>
  <p:transition advTm="36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42291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67246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sp>
        <p:nvSpPr>
          <p:cNvPr id="23556" name="Rectangle 2"/>
          <p:cNvSpPr>
            <a:spLocks noRot="1" noChangeArrowheads="1"/>
          </p:cNvSpPr>
          <p:nvPr/>
        </p:nvSpPr>
        <p:spPr bwMode="auto">
          <a:xfrm>
            <a:off x="428625" y="642938"/>
            <a:ext cx="66436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企业数据挖掘</a:t>
            </a:r>
            <a:r>
              <a:rPr 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1---</a:t>
            </a: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 实时数据及历史曲线</a:t>
            </a:r>
            <a:endParaRPr lang="zh-CN" altLang="en-US" sz="2400" b="1">
              <a:solidFill>
                <a:srgbClr val="7889FB"/>
              </a:solidFill>
              <a:latin typeface="Helvetica" charset="0"/>
              <a:ea typeface="微软雅黑" pitchFamily="34" charset="-122"/>
            </a:endParaRPr>
          </a:p>
        </p:txBody>
      </p:sp>
    </p:spTree>
  </p:cSld>
  <p:clrMapOvr>
    <a:masterClrMapping/>
  </p:clrMapOvr>
  <p:transition advTm="15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57721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8" y="3662363"/>
            <a:ext cx="56816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Rot="1" noChangeArrowheads="1"/>
          </p:cNvSpPr>
          <p:nvPr/>
        </p:nvSpPr>
        <p:spPr bwMode="auto">
          <a:xfrm>
            <a:off x="0" y="642938"/>
            <a:ext cx="66436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企业数据挖掘</a:t>
            </a:r>
            <a:r>
              <a:rPr 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2---</a:t>
            </a: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企业排污“体检报告”</a:t>
            </a:r>
          </a:p>
        </p:txBody>
      </p:sp>
    </p:spTree>
  </p:cSld>
  <p:clrMapOvr>
    <a:masterClrMapping/>
  </p:clrMapOvr>
  <p:transition advTm="444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646113"/>
            <a:ext cx="7273925" cy="47783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50800" tIns="50800" rIns="50800" bIns="50800"/>
          <a:lstStyle/>
          <a:p>
            <a:pPr eaLnBrk="1" hangingPunct="1"/>
            <a:r>
              <a:rPr lang="zh-CN" altLang="en-US" sz="2400"/>
              <a:t>应用实例</a:t>
            </a:r>
            <a:r>
              <a:rPr lang="en-US" sz="2400"/>
              <a:t>1</a:t>
            </a:r>
            <a:r>
              <a:rPr lang="zh-CN" altLang="en-US" sz="2400"/>
              <a:t>：应用于镇级中小型排污企业的监管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95288" y="1638300"/>
            <a:ext cx="70977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0000"/>
              </a:srgbClr>
            </a:prstShdw>
          </a:effectLst>
        </p:spPr>
        <p:txBody>
          <a:bodyPr anchor="ctr">
            <a:spAutoFit/>
          </a:bodyPr>
          <a:lstStyle/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佛山市南海区狮山镇排污企业智能监管系统项目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实现的功能如下：</a:t>
            </a:r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 marL="342900" indent="-342900" defTabSz="457200" hangingPunct="0">
              <a:buFont typeface="Arial" pitchFamily="34" charset="0"/>
              <a:buChar char="•"/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准确采集各企业排污数据、及时提供所需的数据。</a:t>
            </a:r>
          </a:p>
          <a:p>
            <a:pPr marL="342900" indent="-342900" defTabSz="457200" hangingPunct="0">
              <a:buFont typeface="Arial" pitchFamily="34" charset="0"/>
              <a:buChar char="•"/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24小时不间断自动监控与记录。</a:t>
            </a:r>
          </a:p>
          <a:p>
            <a:pPr marL="342900" indent="-342900" defTabSz="457200" hangingPunct="0">
              <a:buFont typeface="Arial" pitchFamily="34" charset="0"/>
              <a:buChar char="•"/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超标排放报警和自动采样功能。</a:t>
            </a:r>
          </a:p>
          <a:p>
            <a:pPr marL="342900" indent="-342900" defTabSz="457200" hangingPunct="0">
              <a:buFont typeface="Arial" pitchFamily="34" charset="0"/>
              <a:buChar char="•"/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通过模型判断企业是否存在偷排漏排嫌疑，指导环保执法</a:t>
            </a:r>
            <a:r>
              <a:rPr lang="zh-CN" altLang="en-US" sz="2000">
                <a:solidFill>
                  <a:srgbClr val="0033CC"/>
                </a:solidFill>
                <a:latin typeface="Helvetica" charset="0"/>
                <a:sym typeface="Helvetica" charset="0"/>
              </a:rPr>
              <a:t>。</a:t>
            </a:r>
            <a:endParaRPr lang="en-GB" altLang="en-US" sz="2000">
              <a:solidFill>
                <a:srgbClr val="0033CC"/>
              </a:solidFill>
              <a:latin typeface="Helvetica" charset="0"/>
              <a:sym typeface="Helvetica" charset="0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4149725"/>
            <a:ext cx="4953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MG_0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773238"/>
            <a:ext cx="1873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狮山监测系统截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4149725"/>
            <a:ext cx="40306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476672"/>
            <a:ext cx="8462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1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  </a:t>
            </a:r>
            <a:r>
              <a:rPr lang="zh-CN" altLang="en-US" sz="2400" b="1" dirty="0" smtClean="0">
                <a:latin typeface="+mn-ea"/>
                <a:cs typeface="Calibri" pitchFamily="34" charset="0"/>
              </a:rPr>
              <a:t>柯内特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成立于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2001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年，注册资金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1010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万，是国家高新科技企业，定位于“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环境与城市智能化解决方案提供商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”</a:t>
            </a:r>
            <a:r>
              <a:rPr lang="zh-CN" altLang="en-US" sz="2400" dirty="0">
                <a:latin typeface="+mn-ea"/>
                <a:cs typeface="Calibri" pitchFamily="34" charset="0"/>
              </a:rPr>
              <a:t>，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利用物联网、大数据分析</a:t>
            </a:r>
            <a:r>
              <a:rPr lang="zh-CN" altLang="en-US" sz="2400" dirty="0" smtClean="0">
                <a:latin typeface="+mn-ea"/>
                <a:cs typeface="Calibri" pitchFamily="34" charset="0"/>
              </a:rPr>
              <a:t>、云计算等新兴科技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，致力于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cs typeface="Calibri" pitchFamily="34" charset="0"/>
              </a:rPr>
              <a:t>“互联网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cs typeface="Calibri" pitchFamily="34" charset="0"/>
              </a:rPr>
              <a:t>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ea"/>
                <a:cs typeface="Calibri" pitchFamily="34" charset="0"/>
              </a:rPr>
              <a:t>环保”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Calibri" pitchFamily="34" charset="0"/>
              </a:rPr>
              <a:t>的建设。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pic>
        <p:nvPicPr>
          <p:cNvPr id="5" name="Picture 5" descr="点线面水环境监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167279" cy="26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44656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4813" y="571500"/>
            <a:ext cx="4929187" cy="508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b="1">
                <a:solidFill>
                  <a:srgbClr val="558ED5"/>
                </a:solidFill>
              </a:rPr>
              <a:t>媒体报道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765175"/>
            <a:ext cx="43211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430588"/>
            <a:ext cx="4535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4572000" y="1196975"/>
            <a:ext cx="4394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b"/>
          <a:lstStyle/>
          <a:p>
            <a:pPr>
              <a:spcBef>
                <a:spcPts val="300"/>
              </a:spcBef>
            </a:pPr>
            <a:r>
              <a:rPr lang="zh-CN" altLang="en-US" sz="2400">
                <a:latin typeface="Heiti SC Light" charset="-122"/>
                <a:ea typeface="Heiti SC Light" charset="-122"/>
                <a:sym typeface="Heiti SC Light" charset="-122"/>
              </a:rPr>
              <a:t>    </a:t>
            </a:r>
            <a:r>
              <a:rPr lang="zh-CN" altLang="en-US" sz="2400" b="1">
                <a:latin typeface="Heiti SC Light" charset="-122"/>
                <a:ea typeface="Heiti SC Light" charset="-122"/>
                <a:sym typeface="Heiti SC Light" charset="-122"/>
              </a:rPr>
              <a:t>通过本解决方案，2014年从24小时的排污监控数据中，准确分析推断出多家存在重大违法排污嫌疑的企业。</a:t>
            </a:r>
            <a:endParaRPr lang="zh-CN" altLang="en-US" sz="2400" b="1"/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179388" y="4724400"/>
            <a:ext cx="4176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b"/>
          <a:lstStyle/>
          <a:p>
            <a:pPr>
              <a:spcBef>
                <a:spcPts val="300"/>
              </a:spcBef>
            </a:pPr>
            <a:r>
              <a:rPr lang="zh-CN" altLang="en-US" sz="2400" b="1">
                <a:latin typeface="Heiti SC Light" charset="-122"/>
                <a:ea typeface="Heiti SC Light" charset="-122"/>
                <a:sym typeface="Heiti SC Light" charset="-122"/>
              </a:rPr>
              <a:t>    环保执法人员通过分析数据，高效执法。涉事企业负责人觉得很意外，但在事实面前，无法抵赖。</a:t>
            </a:r>
          </a:p>
        </p:txBody>
      </p:sp>
      <p:sp>
        <p:nvSpPr>
          <p:cNvPr id="28679" name="文本框 1"/>
          <p:cNvSpPr txBox="1">
            <a:spLocks noChangeArrowheads="1"/>
          </p:cNvSpPr>
          <p:nvPr/>
        </p:nvSpPr>
        <p:spPr bwMode="auto">
          <a:xfrm>
            <a:off x="-1651000" y="3794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advTm="149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71500" y="1041400"/>
            <a:ext cx="825023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0000"/>
              </a:srgbClr>
            </a:prstShdw>
          </a:effectLst>
        </p:spPr>
        <p:txBody>
          <a:bodyPr anchor="ctr">
            <a:spAutoFit/>
          </a:bodyPr>
          <a:lstStyle/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佛山市三水区乐平镇科技工业园区排污企业智能监管系统</a:t>
            </a:r>
          </a:p>
          <a:p>
            <a:pPr defTabSz="457200" hangingPunct="0">
              <a:tabLst>
                <a:tab pos="266700" algn="l"/>
              </a:tabLst>
            </a:pPr>
            <a:endParaRPr lang="zh-CN" altLang="en-US" sz="20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项目概况：乐平镇科技工业园区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内排污企业众多，设有专门的污水处理厂，但由于企业排污时间不定，部分企业存在偷排漏排、超标排放现象，对工业园内的污水处理造成严重的损害，因工业废水被迫停厂。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 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实现的功能如下：</a:t>
            </a:r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准确采集各企业排污数据、及时提供所需的数据。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超标排放报警和自动采样功能。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通过模型判断企业是否存在偷排漏排嫌疑，指导环保执法</a:t>
            </a:r>
            <a:r>
              <a:rPr lang="zh-CN" altLang="en-US" sz="2000">
                <a:solidFill>
                  <a:srgbClr val="0033CC"/>
                </a:solidFill>
                <a:latin typeface="Helvetica" charset="0"/>
                <a:sym typeface="Helvetica" charset="0"/>
              </a:rPr>
              <a:t>。</a:t>
            </a:r>
            <a:endParaRPr lang="en-US" sz="2000">
              <a:solidFill>
                <a:srgbClr val="0033CC"/>
              </a:solidFill>
              <a:latin typeface="Helvetica" charset="0"/>
              <a:sym typeface="Helvetica" charset="0"/>
            </a:endParaRP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监控纳污管网的水质情况，及时发现超标废水。</a:t>
            </a:r>
            <a:endParaRPr lang="en-US" sz="2000">
              <a:solidFill>
                <a:srgbClr val="0033CC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保护工业园区污水处理厂的正常运行，及时预警。</a:t>
            </a:r>
            <a:endParaRPr lang="en-GB" altLang="en-US" sz="2000">
              <a:solidFill>
                <a:srgbClr val="0033CC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</p:txBody>
      </p:sp>
      <p:sp>
        <p:nvSpPr>
          <p:cNvPr id="29699" name="Rectangle 4"/>
          <p:cNvSpPr txBox="1">
            <a:spLocks noChangeArrowheads="1"/>
          </p:cNvSpPr>
          <p:nvPr/>
        </p:nvSpPr>
        <p:spPr bwMode="auto">
          <a:xfrm>
            <a:off x="1331913" y="549275"/>
            <a:ext cx="7237412" cy="4064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zh-CN" altLang="en-US" sz="2400">
                <a:latin typeface="Calibri" pitchFamily="34" charset="0"/>
              </a:rPr>
              <a:t>应用实例</a:t>
            </a:r>
            <a:r>
              <a:rPr lang="en-US" sz="2400">
                <a:latin typeface="Calibri" pitchFamily="34" charset="0"/>
              </a:rPr>
              <a:t>2</a:t>
            </a:r>
            <a:r>
              <a:rPr lang="zh-CN" altLang="en-US" sz="2400">
                <a:latin typeface="Calibri" pitchFamily="34" charset="0"/>
              </a:rPr>
              <a:t>：应用于工业园区的排污企业监管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786313"/>
            <a:ext cx="4857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41306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357563"/>
            <a:ext cx="590391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5294313" y="692150"/>
            <a:ext cx="3454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b"/>
          <a:lstStyle/>
          <a:p>
            <a:pPr>
              <a:spcBef>
                <a:spcPts val="300"/>
              </a:spcBef>
            </a:pPr>
            <a:r>
              <a:rPr lang="zh-CN" altLang="en-US" sz="2400" b="1">
                <a:latin typeface="Heiti SC Light" charset="-122"/>
                <a:ea typeface="Heiti SC Light" charset="-122"/>
                <a:sym typeface="Heiti SC Light" charset="-122"/>
              </a:rPr>
              <a:t>   工业园区通过本解决方案指导环保执法，自2014年8月系统正式上线以后，偷排、超排工业废水的企业明显减少。</a:t>
            </a:r>
            <a:endParaRPr lang="zh-CN" altLang="en-US" sz="2400" b="1"/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323850" y="3644900"/>
            <a:ext cx="24495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b"/>
          <a:lstStyle/>
          <a:p>
            <a:pPr>
              <a:spcBef>
                <a:spcPts val="300"/>
              </a:spcBef>
            </a:pPr>
            <a:r>
              <a:rPr lang="zh-CN" altLang="en-US" sz="2400" b="1">
                <a:latin typeface="Heiti SC Light" charset="-122"/>
                <a:ea typeface="Heiti SC Light" charset="-122"/>
                <a:sym typeface="Heiti SC Light" charset="-122"/>
              </a:rPr>
              <a:t>   更可喜的是：工业园区内的污水厂进水量明显上升，达到正常的</a:t>
            </a:r>
            <a:r>
              <a:rPr lang="zh-CN" altLang="en-US" sz="2400" b="1">
                <a:solidFill>
                  <a:srgbClr val="C00000"/>
                </a:solidFill>
                <a:latin typeface="Heiti SC Light" charset="-122"/>
                <a:ea typeface="Heiti SC Light" charset="-122"/>
                <a:sym typeface="Heiti SC Light" charset="-122"/>
              </a:rPr>
              <a:t>4万吨</a:t>
            </a:r>
            <a:r>
              <a:rPr lang="zh-CN" altLang="en-US" sz="2400" b="1">
                <a:latin typeface="Heiti SC Light" charset="-122"/>
                <a:ea typeface="Heiti SC Light" charset="-122"/>
                <a:sym typeface="Heiti SC Light" charset="-122"/>
              </a:rPr>
              <a:t>每天，且水质更稳定、正常。</a:t>
            </a:r>
            <a:endParaRPr lang="zh-CN" altLang="en-US" sz="2400" b="1"/>
          </a:p>
        </p:txBody>
      </p:sp>
    </p:spTree>
  </p:cSld>
  <p:clrMapOvr>
    <a:masterClrMapping/>
  </p:clrMapOvr>
  <p:transition advTm="173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79388" y="1123950"/>
            <a:ext cx="87868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0000"/>
              </a:srgbClr>
            </a:prstShdw>
          </a:effectLst>
        </p:spPr>
        <p:txBody>
          <a:bodyPr anchor="ctr">
            <a:spAutoFit/>
          </a:bodyPr>
          <a:lstStyle/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深圳市宝安区松岗街道办小废水排污企业监管系统</a:t>
            </a:r>
          </a:p>
          <a:p>
            <a:pPr defTabSz="45720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项目概况：</a:t>
            </a:r>
            <a:r>
              <a:rPr lang="zh-CN" altLang="en-US" sz="2000" b="1"/>
              <a:t>小废水企业定义：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日均排放量</a:t>
            </a:r>
            <a:r>
              <a:rPr 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吨以下，环评不需要上污水治理设施的企业。而这些排污企业的数量是非常多的，一个镇里可能就上千家这样的排污企业。小废水企业的污水处理方式，一般为污水让专业小废水处理公司拉运处理。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       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实现的功能如下：</a:t>
            </a:r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准确采集各小废水企业的产污、外运信息。</a:t>
            </a:r>
          </a:p>
          <a:p>
            <a:pPr defTabSz="457200" hangingPunct="0">
              <a:tabLst>
                <a:tab pos="266700" algn="l"/>
              </a:tabLst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通过模型分析判断企业是否存在偷排漏运嫌疑，指导环保执法</a:t>
            </a:r>
            <a:r>
              <a:rPr lang="zh-CN" altLang="en-US" sz="2000">
                <a:solidFill>
                  <a:srgbClr val="000000"/>
                </a:solidFill>
                <a:latin typeface="Helvetica" charset="0"/>
                <a:sym typeface="Helvetica" charset="0"/>
              </a:rPr>
              <a:t>。</a:t>
            </a:r>
            <a:endParaRPr lang="en-US" sz="200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31747" name="Rectangle 4"/>
          <p:cNvSpPr txBox="1">
            <a:spLocks noChangeArrowheads="1"/>
          </p:cNvSpPr>
          <p:nvPr/>
        </p:nvSpPr>
        <p:spPr bwMode="auto">
          <a:xfrm>
            <a:off x="180975" y="644525"/>
            <a:ext cx="8785225" cy="47942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pPr algn="ctr"/>
            <a:r>
              <a:rPr lang="zh-CN" altLang="en-US" sz="2400">
                <a:latin typeface="Calibri" pitchFamily="34" charset="0"/>
              </a:rPr>
              <a:t>应用实例</a:t>
            </a:r>
            <a:r>
              <a:rPr lang="en-US" sz="2400">
                <a:latin typeface="Calibri" pitchFamily="34" charset="0"/>
              </a:rPr>
              <a:t>3</a:t>
            </a:r>
            <a:r>
              <a:rPr lang="zh-CN" altLang="en-US" sz="2400">
                <a:latin typeface="Calibri" pitchFamily="34" charset="0"/>
              </a:rPr>
              <a:t>：应用于小废水排污企业（无污水治理设施）的监管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38" y="4005263"/>
            <a:ext cx="5111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05263"/>
            <a:ext cx="36718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</p:spTree>
  </p:cSld>
  <p:clrMapOvr>
    <a:masterClrMapping/>
  </p:clrMapOvr>
  <p:transition advTm="149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95288" y="4746625"/>
            <a:ext cx="8393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anchor="ctr">
            <a:spAutoFit/>
          </a:bodyPr>
          <a:lstStyle/>
          <a:p>
            <a:pPr indent="266700" eaLnBrk="0" hangingPunct="0"/>
            <a:r>
              <a:rPr lang="en-US" sz="2000">
                <a:latin typeface="Times New Roman" pitchFamily="18" charset="0"/>
              </a:rPr>
              <a:t>   </a:t>
            </a:r>
            <a:r>
              <a:rPr lang="zh-CN" altLang="en-US" sz="2400">
                <a:latin typeface="Times New Roman" pitchFamily="18" charset="0"/>
              </a:rPr>
              <a:t>安装在线监控之后，松岗所执法人员发现了该公司存在超量排污的问题，督促该公司负责人改善了生产工艺，规范了企业排污行为。减少了生产用水量和用电量，不再随意排放和渗漏废水。</a:t>
            </a:r>
            <a:endParaRPr lang="zh-CN" altLang="en-US" sz="24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4525"/>
            <a:ext cx="424021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20713"/>
            <a:ext cx="3529012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</p:spTree>
  </p:cSld>
  <p:clrMapOvr>
    <a:masterClrMapping/>
  </p:clrMapOvr>
  <p:transition advTm="205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683568" y="5085184"/>
            <a:ext cx="82089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339933"/>
                </a:solidFill>
                <a:latin typeface="+mn-ea"/>
              </a:rPr>
              <a:t>    </a:t>
            </a:r>
            <a:r>
              <a:rPr lang="en-US" altLang="zh-CN" sz="3200" b="1" dirty="0" smtClean="0">
                <a:solidFill>
                  <a:srgbClr val="339933"/>
                </a:solidFill>
                <a:latin typeface="+mn-ea"/>
              </a:rPr>
              <a:t> </a:t>
            </a:r>
            <a:endParaRPr lang="en-US" sz="3200" b="1" dirty="0">
              <a:solidFill>
                <a:srgbClr val="339933"/>
              </a:solidFill>
              <a:latin typeface="+mn-ea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5220072" y="260648"/>
            <a:ext cx="3707904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犀牛鸟</a:t>
            </a:r>
            <a:endParaRPr lang="en-US" altLang="zh-CN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algn="r"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排污企业的移动环保服务平台</a:t>
            </a:r>
            <a:endParaRPr lang="zh-CN" altLang="en-US" sz="2000" dirty="0">
              <a:solidFill>
                <a:schemeClr val="bg1"/>
              </a:solidFill>
              <a:latin typeface="黑体"/>
              <a:ea typeface="黑体"/>
              <a:cs typeface="黑体"/>
              <a:sym typeface="Heiti SC Light" charset="-122"/>
            </a:endParaRPr>
          </a:p>
        </p:txBody>
      </p:sp>
    </p:spTree>
  </p:cSld>
  <p:clrMapOvr>
    <a:masterClrMapping/>
  </p:clrMapOvr>
  <p:transition advTm="1039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rrow Bar"/>
          <p:cNvSpPr>
            <a:spLocks noChangeArrowheads="1"/>
          </p:cNvSpPr>
          <p:nvPr/>
        </p:nvSpPr>
        <p:spPr bwMode="auto">
          <a:xfrm>
            <a:off x="395288" y="620713"/>
            <a:ext cx="8470900" cy="7937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lIns="68580" tIns="32385" rIns="68580" bIns="32385" anchor="ctr"/>
          <a:lstStyle/>
          <a:p>
            <a:endParaRPr lang="zh-CN" altLang="en-US" sz="1700">
              <a:solidFill>
                <a:srgbClr val="FFFFFF"/>
              </a:solidFill>
              <a:latin typeface="Segoe UI" pitchFamily="34" charset="0"/>
              <a:sym typeface="Segoe U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/>
        </p:nvSpPr>
        <p:spPr bwMode="auto">
          <a:xfrm>
            <a:off x="990600" y="819150"/>
            <a:ext cx="7326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Helvetica" charset="0"/>
                <a:ea typeface="微软雅黑" pitchFamily="34" charset="-122"/>
                <a:sym typeface="Arial" pitchFamily="34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Helvetica" charset="0"/>
                <a:ea typeface="微软雅黑" pitchFamily="34" charset="-122"/>
                <a:sym typeface="Arial" pitchFamily="34" charset="0"/>
              </a:rPr>
              <a:t>给企业排污管理带</a:t>
            </a:r>
            <a:r>
              <a:rPr lang="zh-CN" altLang="en-US" sz="2400" b="1" dirty="0">
                <a:solidFill>
                  <a:schemeClr val="bg1"/>
                </a:solidFill>
                <a:latin typeface="Helvetica" charset="0"/>
                <a:ea typeface="微软雅黑" pitchFamily="34" charset="-122"/>
                <a:sym typeface="Arial" pitchFamily="34" charset="0"/>
              </a:rPr>
              <a:t>来的效</a:t>
            </a:r>
            <a:r>
              <a:rPr lang="zh-CN" altLang="en-US" sz="2400" b="1" dirty="0" smtClean="0">
                <a:solidFill>
                  <a:schemeClr val="bg1"/>
                </a:solidFill>
                <a:latin typeface="Helvetica" charset="0"/>
                <a:ea typeface="微软雅黑" pitchFamily="34" charset="-122"/>
                <a:sym typeface="Arial" pitchFamily="34" charset="0"/>
              </a:rPr>
              <a:t>益</a:t>
            </a:r>
            <a:endParaRPr lang="zh-CN" altLang="en-US" sz="2400" b="1" dirty="0">
              <a:solidFill>
                <a:schemeClr val="bg1"/>
              </a:solidFill>
              <a:latin typeface="Helvetica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436" name="Arrow Bar"/>
          <p:cNvSpPr>
            <a:spLocks noChangeArrowheads="1"/>
          </p:cNvSpPr>
          <p:nvPr/>
        </p:nvSpPr>
        <p:spPr bwMode="auto">
          <a:xfrm>
            <a:off x="395288" y="1511300"/>
            <a:ext cx="8470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2385" rIns="68580" bIns="32385" anchor="ctr"/>
          <a:lstStyle/>
          <a:p>
            <a:endParaRPr lang="zh-CN" altLang="en-US" sz="1700">
              <a:solidFill>
                <a:srgbClr val="FFFFFF"/>
              </a:solidFill>
              <a:latin typeface="Segoe UI" pitchFamily="34" charset="0"/>
              <a:sym typeface="Segoe UI" pitchFamily="34" charset="0"/>
            </a:endParaRPr>
          </a:p>
        </p:txBody>
      </p:sp>
      <p:sp>
        <p:nvSpPr>
          <p:cNvPr id="18437" name="Rounded Rectangle 14"/>
          <p:cNvSpPr>
            <a:spLocks noChangeArrowheads="1"/>
          </p:cNvSpPr>
          <p:nvPr/>
        </p:nvSpPr>
        <p:spPr bwMode="auto">
          <a:xfrm>
            <a:off x="4268788" y="4187825"/>
            <a:ext cx="4481512" cy="2049463"/>
          </a:xfrm>
          <a:prstGeom prst="roundRect">
            <a:avLst>
              <a:gd name="adj" fmla="val 16667"/>
            </a:avLst>
          </a:prstGeom>
          <a:noFill/>
          <a:ln w="31750" cmpd="sng">
            <a:solidFill>
              <a:srgbClr val="34A644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18438" name="Rounded Rectangle 15"/>
          <p:cNvSpPr>
            <a:spLocks noChangeArrowheads="1"/>
          </p:cNvSpPr>
          <p:nvPr/>
        </p:nvSpPr>
        <p:spPr bwMode="auto">
          <a:xfrm>
            <a:off x="539750" y="4184650"/>
            <a:ext cx="4613275" cy="2052638"/>
          </a:xfrm>
          <a:prstGeom prst="roundRect">
            <a:avLst>
              <a:gd name="adj" fmla="val 16667"/>
            </a:avLst>
          </a:prstGeom>
          <a:noFill/>
          <a:ln w="31750" cmpd="sng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18439" name="Rounded Rectangle 16"/>
          <p:cNvSpPr>
            <a:spLocks noChangeArrowheads="1"/>
          </p:cNvSpPr>
          <p:nvPr/>
        </p:nvSpPr>
        <p:spPr bwMode="auto">
          <a:xfrm>
            <a:off x="4267200" y="1809750"/>
            <a:ext cx="4486275" cy="2147888"/>
          </a:xfrm>
          <a:prstGeom prst="roundRect">
            <a:avLst>
              <a:gd name="adj" fmla="val 16667"/>
            </a:avLst>
          </a:prstGeom>
          <a:noFill/>
          <a:ln w="31750" cmpd="sng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18440" name="Rounded Rectangle 17"/>
          <p:cNvSpPr>
            <a:spLocks noChangeArrowheads="1"/>
          </p:cNvSpPr>
          <p:nvPr/>
        </p:nvSpPr>
        <p:spPr bwMode="auto">
          <a:xfrm>
            <a:off x="544513" y="1809750"/>
            <a:ext cx="4579937" cy="2147888"/>
          </a:xfrm>
          <a:prstGeom prst="roundRect">
            <a:avLst>
              <a:gd name="adj" fmla="val 16667"/>
            </a:avLst>
          </a:prstGeom>
          <a:noFill/>
          <a:ln w="31750" cmpd="sng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611560" y="2005013"/>
            <a:ext cx="273647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多方位提醒：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包括临界超标提醒、水量不平衡提醒、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治理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设施异常提醒。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准确采集与储存企业生产、治理、排污数据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612775" y="5013325"/>
            <a:ext cx="2863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ea typeface="微软雅黑" pitchFamily="34" charset="-122"/>
              </a:rPr>
              <a:t>详细的企业排污报表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ea typeface="微软雅黑" pitchFamily="34" charset="-122"/>
              </a:rPr>
              <a:t>多样式的曲线、柱状、饼状分析</a:t>
            </a:r>
          </a:p>
        </p:txBody>
      </p:sp>
      <p:pic>
        <p:nvPicPr>
          <p:cNvPr id="18443" name="Diagram 2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0" y="2117725"/>
            <a:ext cx="55340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300788" y="2205038"/>
            <a:ext cx="2132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Helvetica" charset="0"/>
                <a:ea typeface="微软雅黑" pitchFamily="34" charset="-122"/>
                <a:sym typeface="Helvetica" charset="0"/>
              </a:rPr>
              <a:t>实时查询</a:t>
            </a:r>
            <a:endParaRPr lang="en-US" b="1" dirty="0">
              <a:solidFill>
                <a:srgbClr val="7030A0"/>
              </a:solidFill>
              <a:latin typeface="Helvetica" charset="0"/>
              <a:ea typeface="微软雅黑" pitchFamily="34" charset="-122"/>
              <a:sym typeface="Helvetica" charset="0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Helvetica" charset="0"/>
                <a:ea typeface="微软雅黑" pitchFamily="34" charset="-122"/>
                <a:sym typeface="Helvetica" charset="0"/>
              </a:rPr>
              <a:t>实时分析</a:t>
            </a:r>
            <a:endParaRPr lang="en-US" b="1" dirty="0">
              <a:solidFill>
                <a:srgbClr val="7030A0"/>
              </a:solidFill>
              <a:latin typeface="Helvetica" charset="0"/>
              <a:ea typeface="微软雅黑" pitchFamily="34" charset="-122"/>
              <a:sym typeface="Helvetica" charset="0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Helvetica" charset="0"/>
                <a:ea typeface="微软雅黑" pitchFamily="34" charset="-122"/>
                <a:sym typeface="Helvetica" charset="0"/>
              </a:rPr>
              <a:t>实时预警</a:t>
            </a:r>
          </a:p>
        </p:txBody>
      </p:sp>
      <p:sp>
        <p:nvSpPr>
          <p:cNvPr id="18445" name="TextBox 9"/>
          <p:cNvSpPr txBox="1">
            <a:spLocks noChangeArrowheads="1"/>
          </p:cNvSpPr>
          <p:nvPr/>
        </p:nvSpPr>
        <p:spPr bwMode="auto">
          <a:xfrm>
            <a:off x="6229350" y="4941888"/>
            <a:ext cx="24225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b="1" dirty="0">
                <a:solidFill>
                  <a:srgbClr val="008000"/>
                </a:solidFill>
                <a:ea typeface="微软雅黑" pitchFamily="34" charset="-122"/>
              </a:rPr>
              <a:t>全面、准确的企业排污体检报告</a:t>
            </a:r>
            <a:r>
              <a:rPr lang="zh-CN" altLang="en-US" b="1" dirty="0" smtClean="0">
                <a:solidFill>
                  <a:srgbClr val="008000"/>
                </a:solidFill>
                <a:ea typeface="微软雅黑" pitchFamily="34" charset="-122"/>
              </a:rPr>
              <a:t>，全面了解自身企业</a:t>
            </a:r>
            <a:r>
              <a:rPr lang="zh-CN" altLang="en-US" b="1" dirty="0">
                <a:solidFill>
                  <a:srgbClr val="008000"/>
                </a:solidFill>
                <a:ea typeface="微软雅黑" pitchFamily="34" charset="-122"/>
              </a:rPr>
              <a:t>的排污</a:t>
            </a:r>
            <a:r>
              <a:rPr lang="zh-CN" altLang="en-US" b="1" dirty="0" smtClean="0">
                <a:solidFill>
                  <a:srgbClr val="008000"/>
                </a:solidFill>
                <a:ea typeface="微软雅黑" pitchFamily="34" charset="-122"/>
              </a:rPr>
              <a:t>情况，及时处理。</a:t>
            </a:r>
            <a:endParaRPr lang="zh-CN" altLang="en-US" b="1" dirty="0">
              <a:solidFill>
                <a:srgbClr val="008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B7FB1A138CB86BB4BD07A1AC7E2EF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0324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i200\Desktop\APP图片\APP\QQ图片20150923224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785342" cy="583264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635896" y="404664"/>
            <a:ext cx="27363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 dirty="0" smtClean="0">
                <a:latin typeface="Helvetica" charset="0"/>
                <a:ea typeface="微软雅黑" pitchFamily="34" charset="-122"/>
                <a:sym typeface="Arial" pitchFamily="34" charset="0"/>
              </a:rPr>
              <a:t>登录及首页界面</a:t>
            </a:r>
            <a:endParaRPr lang="zh-CN" altLang="en-US" sz="2800" b="1" dirty="0">
              <a:latin typeface="Helvetica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552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131840" y="404664"/>
            <a:ext cx="367240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 dirty="0" smtClean="0">
                <a:latin typeface="Helvetica" charset="0"/>
                <a:ea typeface="微软雅黑" pitchFamily="34" charset="-122"/>
                <a:sym typeface="Arial" pitchFamily="34" charset="0"/>
              </a:rPr>
              <a:t>企业环保体检分析报告</a:t>
            </a:r>
            <a:endParaRPr lang="zh-CN" altLang="en-US" sz="2800" b="1" dirty="0">
              <a:latin typeface="Helvetica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95670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200\Desktop\APP图片\APP\QQ图片20150923224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36265"/>
            <a:ext cx="3384376" cy="5057031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555776" y="548680"/>
            <a:ext cx="446449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 dirty="0" smtClean="0">
                <a:latin typeface="Helvetica" charset="0"/>
                <a:ea typeface="微软雅黑" pitchFamily="34" charset="-122"/>
                <a:sym typeface="Arial" pitchFamily="34" charset="0"/>
              </a:rPr>
              <a:t>预警与报警提醒</a:t>
            </a:r>
            <a:endParaRPr lang="zh-CN" altLang="en-US" sz="2800" b="1" dirty="0">
              <a:latin typeface="Helvetica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74922" cy="536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2880320" cy="27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3469010" cy="24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51520" y="908720"/>
            <a:ext cx="1043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环保部门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764704"/>
            <a:ext cx="1210588" cy="707886"/>
          </a:xfrm>
          <a:prstGeom prst="rect">
            <a:avLst/>
          </a:prstGeom>
          <a:solidFill>
            <a:srgbClr val="3366FF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监管</a:t>
            </a:r>
            <a:endParaRPr lang="zh-CN" altLang="en-US" sz="4000" b="1" dirty="0">
              <a:solidFill>
                <a:srgbClr val="FF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09684" y="776898"/>
            <a:ext cx="121058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黑体"/>
                <a:ea typeface="黑体"/>
                <a:cs typeface="黑体"/>
              </a:rPr>
              <a:t>服务</a:t>
            </a:r>
            <a:endParaRPr lang="zh-CN" altLang="en-US" sz="4000" b="1" dirty="0">
              <a:solidFill>
                <a:srgbClr val="00B05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600" y="2420888"/>
            <a:ext cx="368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30%</a:t>
            </a:r>
            <a:r>
              <a:rPr lang="zh-CN" altLang="en-US" sz="2800" b="1" dirty="0" smtClean="0"/>
              <a:t>（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违规排污企业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5120769" y="2420888"/>
            <a:ext cx="3771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70%</a:t>
            </a:r>
            <a:r>
              <a:rPr lang="zh-CN" altLang="en-US" sz="2800" b="1" dirty="0" smtClean="0"/>
              <a:t>（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守法排污企业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  <p:sp>
        <p:nvSpPr>
          <p:cNvPr id="14" name="下箭头 13"/>
          <p:cNvSpPr/>
          <p:nvPr/>
        </p:nvSpPr>
        <p:spPr>
          <a:xfrm>
            <a:off x="6084168" y="1700808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3608" y="5622339"/>
            <a:ext cx="3530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“猫头鹰”</a:t>
            </a:r>
            <a:endParaRPr lang="en-US" altLang="zh-CN" sz="2800" b="1" dirty="0" smtClean="0">
              <a:solidFill>
                <a:srgbClr val="C00000"/>
              </a:solidFill>
              <a:latin typeface="Heiti SC Light" charset="-122"/>
              <a:ea typeface="微软雅黑" pitchFamily="34" charset="-122"/>
              <a:sym typeface="Heiti SC Light" charset="-122"/>
            </a:endParaRPr>
          </a:p>
          <a:p>
            <a:pPr algn="ctr"/>
            <a:r>
              <a:rPr lang="zh-CN" altLang="en-US" sz="2000" b="1" dirty="0" smtClean="0">
                <a:latin typeface="Heiti SC Light" charset="-122"/>
                <a:ea typeface="微软雅黑" pitchFamily="34" charset="-122"/>
                <a:sym typeface="Heiti SC Light" charset="-122"/>
              </a:rPr>
              <a:t>排污企业废水排放智能监管</a:t>
            </a:r>
            <a:endParaRPr lang="zh-CN" altLang="en-US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5148064" y="5694347"/>
            <a:ext cx="38164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“犀牛鸟”</a:t>
            </a:r>
            <a:endParaRPr lang="en-US" altLang="zh-CN" sz="2800" b="1" dirty="0" smtClean="0">
              <a:solidFill>
                <a:srgbClr val="00B050"/>
              </a:solidFill>
              <a:latin typeface="Heiti SC Light" charset="-122"/>
              <a:ea typeface="微软雅黑" pitchFamily="34" charset="-122"/>
              <a:sym typeface="Heiti SC Light" charset="-122"/>
            </a:endParaRPr>
          </a:p>
          <a:p>
            <a:pPr algn="ctr"/>
            <a:r>
              <a:rPr lang="zh-CN" altLang="en-US" sz="2000" b="1" dirty="0" smtClean="0">
                <a:latin typeface="Heiti SC Light" charset="-122"/>
                <a:ea typeface="微软雅黑" pitchFamily="34" charset="-122"/>
                <a:sym typeface="Heiti SC Light" charset="-122"/>
              </a:rPr>
              <a:t>排污企业的 “环保顾问”</a:t>
            </a:r>
            <a:endParaRPr lang="zh-CN" altLang="en-US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7812360" y="836712"/>
            <a:ext cx="11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第三方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环保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r>
              <a:rPr lang="zh-CN" altLang="en-US" sz="2400" b="1" dirty="0" smtClean="0">
                <a:solidFill>
                  <a:srgbClr val="002060"/>
                </a:solidFill>
              </a:rPr>
              <a:t>服务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10800000">
            <a:off x="7164288" y="1124744"/>
            <a:ext cx="504056" cy="56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2555776" y="1772816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11960" y="476672"/>
            <a:ext cx="798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 smtClean="0">
                <a:solidFill>
                  <a:srgbClr val="7030A0"/>
                </a:solidFill>
              </a:rPr>
              <a:t>+</a:t>
            </a:r>
            <a:endParaRPr lang="zh-CN" altLang="en-US" sz="9600" b="1" dirty="0" smtClean="0">
              <a:solidFill>
                <a:srgbClr val="7030A0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1547664" y="1052736"/>
            <a:ext cx="504056" cy="56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200\Desktop\APP图片\QQ图片20150923164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4968552" cy="5862766"/>
          </a:xfrm>
          <a:prstGeom prst="rect">
            <a:avLst/>
          </a:prstGeom>
          <a:noFill/>
        </p:spPr>
      </p:pic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200\Desktop\APP图片\QQ图片2015092316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675456"/>
            <a:ext cx="4487618" cy="7981975"/>
          </a:xfrm>
          <a:prstGeom prst="rect">
            <a:avLst/>
          </a:prstGeom>
          <a:noFill/>
        </p:spPr>
      </p:pic>
      <p:pic>
        <p:nvPicPr>
          <p:cNvPr id="4099" name="Picture 3" descr="C:\Users\li200\Desktop\APP图片\QQ图片20150923164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754" y="-675456"/>
            <a:ext cx="4552758" cy="809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200\Desktop\APP图片\QQ图片2015092316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675456"/>
            <a:ext cx="4355976" cy="7992888"/>
          </a:xfrm>
          <a:prstGeom prst="rect">
            <a:avLst/>
          </a:prstGeom>
          <a:noFill/>
        </p:spPr>
      </p:pic>
      <p:pic>
        <p:nvPicPr>
          <p:cNvPr id="5123" name="Picture 3" descr="C:\Users\li200\Desktop\APP图片\QQ图片20150923165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626118"/>
            <a:ext cx="4608512" cy="845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4780" cy="476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45224"/>
            <a:ext cx="8208912" cy="7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548680"/>
            <a:ext cx="5642570" cy="23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0800" tIns="50800" rIns="50800" bIns="50800">
            <a:spAutoFit/>
          </a:bodyPr>
          <a:lstStyle/>
          <a:p>
            <a:pPr marL="228600" defTabSz="457200" hangingPunct="0"/>
            <a:r>
              <a:rPr lang="zh-CN" altLang="en-US" sz="4800" b="1" dirty="0" smtClean="0">
                <a:solidFill>
                  <a:srgbClr val="33CC33"/>
                </a:solidFill>
                <a:latin typeface="Helvetica" charset="0"/>
                <a:ea typeface="微软雅黑" pitchFamily="34" charset="-122"/>
                <a:sym typeface="Helvetica" charset="0"/>
              </a:rPr>
              <a:t>互联网＋环保</a:t>
            </a:r>
            <a:endParaRPr lang="en-US" altLang="zh-CN" sz="4800" b="1" dirty="0" smtClean="0">
              <a:solidFill>
                <a:srgbClr val="33CC33"/>
              </a:solidFill>
              <a:latin typeface="Helvetica" charset="0"/>
              <a:ea typeface="微软雅黑" pitchFamily="34" charset="-122"/>
              <a:sym typeface="Helvetica" charset="0"/>
            </a:endParaRPr>
          </a:p>
          <a:p>
            <a:pPr marL="228600" defTabSz="457200" hangingPunct="0"/>
            <a:r>
              <a:rPr lang="zh-CN" altLang="en-US" sz="4800" b="1" dirty="0" smtClean="0">
                <a:solidFill>
                  <a:srgbClr val="33CC33"/>
                </a:solidFill>
                <a:latin typeface="Helvetica" charset="0"/>
                <a:ea typeface="微软雅黑" pitchFamily="34" charset="-122"/>
                <a:sym typeface="Helvetica" charset="0"/>
              </a:rPr>
              <a:t>让环境变</a:t>
            </a:r>
            <a:r>
              <a:rPr lang="zh-CN" altLang="en-US" sz="4800" b="1" dirty="0">
                <a:solidFill>
                  <a:srgbClr val="33CC33"/>
                </a:solidFill>
                <a:latin typeface="Helvetica" charset="0"/>
                <a:ea typeface="微软雅黑" pitchFamily="34" charset="-122"/>
                <a:sym typeface="Helvetica" charset="0"/>
              </a:rPr>
              <a:t>得更美好！</a:t>
            </a:r>
          </a:p>
          <a:p>
            <a:pPr marL="228600" defTabSz="457200" hangingPunct="0"/>
            <a:r>
              <a:rPr lang="zh-CN" altLang="en-US" sz="4800" b="1" dirty="0">
                <a:solidFill>
                  <a:srgbClr val="33CC33"/>
                </a:solidFill>
                <a:latin typeface="Helvetica" charset="0"/>
                <a:sym typeface="Helvetica" charset="0"/>
              </a:rPr>
              <a:t>THANK YOU!</a:t>
            </a:r>
          </a:p>
        </p:txBody>
      </p:sp>
      <p:pic>
        <p:nvPicPr>
          <p:cNvPr id="2" name="图片 1" descr="1.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420888"/>
            <a:ext cx="3115816" cy="3602662"/>
          </a:xfrm>
          <a:prstGeom prst="rect">
            <a:avLst/>
          </a:prstGeom>
        </p:spPr>
      </p:pic>
    </p:spTree>
  </p:cSld>
  <p:clrMapOvr>
    <a:masterClrMapping/>
  </p:clrMapOvr>
  <p:transition spd="med" advTm="107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</p:pic>
      <p:sp>
        <p:nvSpPr>
          <p:cNvPr id="30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737"/>
            <a:ext cx="8858250" cy="1227137"/>
          </a:xfrm>
          <a:prstGeom prst="rect">
            <a:avLst/>
          </a:prstGeom>
        </p:spPr>
        <p:txBody>
          <a:bodyPr lIns="50800" tIns="50800" rIns="50800" bIns="50800" anchor="b"/>
          <a:lstStyle/>
          <a:p>
            <a:pPr algn="r" eaLnBrk="1" hangingPunct="1">
              <a:lnSpc>
                <a:spcPct val="9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猫头鹰</a:t>
            </a:r>
            <a:r>
              <a:rPr lang="en-US" altLang="zh-CN" sz="4800" b="1" dirty="0" smtClean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</a:br>
            <a:r>
              <a:rPr lang="en-US" sz="1200" dirty="0" smtClean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  </a:t>
            </a:r>
            <a:r>
              <a:rPr lang="zh-CN" altLang="en-US" sz="2000" b="1" dirty="0" smtClean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“</a:t>
            </a:r>
            <a:r>
              <a:rPr lang="zh-CN" altLang="en-US" sz="2000" b="1" dirty="0">
                <a:solidFill>
                  <a:schemeClr val="bg1"/>
                </a:solidFill>
                <a:latin typeface="Heiti SC Light" charset="-122"/>
                <a:ea typeface="微软雅黑" pitchFamily="34" charset="-122"/>
                <a:sym typeface="Heiti SC Light" charset="-122"/>
              </a:rPr>
              <a:t>互联网＋环保大数据”在环境监管的有效应用</a:t>
            </a:r>
          </a:p>
        </p:txBody>
      </p:sp>
      <p:sp>
        <p:nvSpPr>
          <p:cNvPr id="3076" name="文本框 1"/>
          <p:cNvSpPr txBox="1">
            <a:spLocks noChangeArrowheads="1"/>
          </p:cNvSpPr>
          <p:nvPr/>
        </p:nvSpPr>
        <p:spPr bwMode="auto">
          <a:xfrm>
            <a:off x="-1951038" y="21526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 advTm="65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109" y="2987323"/>
            <a:ext cx="4375395" cy="3178675"/>
          </a:xfrm>
          <a:prstGeom prst="rect">
            <a:avLst/>
          </a:prstGeom>
          <a:noFill/>
          <a:ln w="25400" cmpd="sng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5" name="Picture 5" descr="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03" y="2996952"/>
            <a:ext cx="4441081" cy="3168352"/>
          </a:xfrm>
          <a:prstGeom prst="rect">
            <a:avLst/>
          </a:prstGeom>
          <a:noFill/>
          <a:ln w="25400" cmpd="sng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0" y="2564904"/>
            <a:ext cx="1464074" cy="1143482"/>
            <a:chOff x="0" y="0"/>
            <a:chExt cx="1390" cy="1198"/>
          </a:xfrm>
        </p:grpSpPr>
        <p:pic>
          <p:nvPicPr>
            <p:cNvPr id="10247" name="泪珠形 1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390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 Box 17"/>
            <p:cNvSpPr txBox="1">
              <a:spLocks noChangeArrowheads="1"/>
            </p:cNvSpPr>
            <p:nvPr/>
          </p:nvSpPr>
          <p:spPr bwMode="auto">
            <a:xfrm rot="2332667">
              <a:off x="215" y="298"/>
              <a:ext cx="802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Helvetica" charset="0"/>
                </a:rPr>
                <a:t>设施闲置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-59230" y="2564904"/>
            <a:ext cx="1390870" cy="1201909"/>
            <a:chOff x="-144" y="-72"/>
            <a:chExt cx="1390" cy="1199"/>
          </a:xfrm>
        </p:grpSpPr>
        <p:pic>
          <p:nvPicPr>
            <p:cNvPr id="10256" name="泪珠形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44" y="-72"/>
              <a:ext cx="1390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 rot="2332667">
              <a:off x="112" y="279"/>
              <a:ext cx="898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Helvetica" charset="0"/>
                </a:rPr>
                <a:t>污染物偷排</a:t>
              </a:r>
              <a:endPara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Helvetica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95536" y="98072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在环境监管上对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偷排偷放</a:t>
            </a:r>
            <a:r>
              <a:rPr lang="zh-CN" altLang="en-US" sz="3200" b="1" dirty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治理闲置设施</a:t>
            </a:r>
            <a:r>
              <a:rPr lang="zh-CN" altLang="en-US" sz="3200" b="1" dirty="0" smtClean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等</a:t>
            </a:r>
            <a:r>
              <a:rPr lang="zh-CN" altLang="en-US" sz="3200" b="1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行为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取证难</a:t>
            </a:r>
            <a:r>
              <a:rPr lang="zh-CN" altLang="en-US" sz="3200" b="1" dirty="0" smtClean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  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使违规排污企业存在侥幸心理</a:t>
            </a:r>
            <a:r>
              <a:rPr lang="zh-CN" altLang="en-US" sz="3200" b="1" dirty="0" smtClean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3200" dirty="0"/>
          </a:p>
        </p:txBody>
      </p:sp>
    </p:spTree>
  </p:cSld>
  <p:clrMapOvr>
    <a:masterClrMapping/>
  </p:clrMapOvr>
  <p:transition advTm="4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/>
          <p:cNvSpPr>
            <a:spLocks noChangeArrowheads="1"/>
          </p:cNvSpPr>
          <p:nvPr/>
        </p:nvSpPr>
        <p:spPr bwMode="auto">
          <a:xfrm>
            <a:off x="212725" y="1787525"/>
            <a:ext cx="8751888" cy="10715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 cmpd="sng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20000"/>
              </a:spcBef>
            </a:pPr>
            <a:endParaRPr lang="zh-CN" altLang="en-US" sz="4400" b="1">
              <a:solidFill>
                <a:srgbClr val="080808"/>
              </a:solidFill>
              <a:latin typeface="Helvetica" charset="0"/>
            </a:endParaRP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109538" y="1773238"/>
            <a:ext cx="7715250" cy="358775"/>
          </a:xfrm>
          <a:prstGeom prst="roundRect">
            <a:avLst>
              <a:gd name="adj" fmla="val 10889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</a:pPr>
            <a:endParaRPr lang="zh-CN" altLang="en-US" sz="4000" b="1" u="sng">
              <a:solidFill>
                <a:srgbClr val="002B8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307975" y="1879600"/>
            <a:ext cx="1487488" cy="889000"/>
          </a:xfrm>
          <a:prstGeom prst="roundRect">
            <a:avLst>
              <a:gd name="adj" fmla="val 11917"/>
            </a:avLst>
          </a:prstGeom>
          <a:gradFill rotWithShape="1">
            <a:gsLst>
              <a:gs pos="0">
                <a:srgbClr val="60C3DA"/>
              </a:gs>
              <a:gs pos="100000">
                <a:srgbClr val="0066FF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20000"/>
              </a:spcBef>
            </a:pPr>
            <a:endParaRPr lang="zh-CN" altLang="en-US" sz="4400" b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69" name="Text Box 7"/>
          <p:cNvSpPr>
            <a:spLocks noChangeArrowheads="1"/>
          </p:cNvSpPr>
          <p:nvPr/>
        </p:nvSpPr>
        <p:spPr bwMode="auto">
          <a:xfrm>
            <a:off x="552450" y="2071688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难点1</a:t>
            </a:r>
          </a:p>
        </p:txBody>
      </p:sp>
      <p:sp>
        <p:nvSpPr>
          <p:cNvPr id="11270" name="Text Box 8"/>
          <p:cNvSpPr>
            <a:spLocks noChangeArrowheads="1"/>
          </p:cNvSpPr>
          <p:nvPr/>
        </p:nvSpPr>
        <p:spPr bwMode="auto">
          <a:xfrm>
            <a:off x="1979712" y="2132856"/>
            <a:ext cx="6748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zh-CN" altLang="en-US" sz="2000" b="1" u="sng" dirty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企业故意‘躲猫猫’违规生产，政府部门难以管理</a:t>
            </a:r>
            <a:r>
              <a:rPr lang="zh-CN" altLang="en-US" sz="2000" b="1" u="sng" dirty="0" smtClean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2000" b="1" u="sng" dirty="0">
              <a:solidFill>
                <a:srgbClr val="002B8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252413" y="3127375"/>
            <a:ext cx="8713787" cy="10715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 cmpd="sng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20000"/>
              </a:spcBef>
            </a:pPr>
            <a:endParaRPr lang="zh-CN" altLang="en-US" sz="4400" b="1">
              <a:solidFill>
                <a:srgbClr val="080808"/>
              </a:solidFill>
              <a:latin typeface="Helvetica" charset="0"/>
            </a:endParaRP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381000" y="3235325"/>
            <a:ext cx="1485900" cy="889000"/>
          </a:xfrm>
          <a:prstGeom prst="roundRect">
            <a:avLst>
              <a:gd name="adj" fmla="val 11917"/>
            </a:avLst>
          </a:prstGeom>
          <a:gradFill rotWithShape="1">
            <a:gsLst>
              <a:gs pos="0">
                <a:srgbClr val="CC3300"/>
              </a:gs>
              <a:gs pos="100000">
                <a:srgbClr val="8C2300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20000"/>
              </a:spcBef>
            </a:pPr>
            <a:endParaRPr lang="zh-CN" altLang="en-US" sz="4400" b="1">
              <a:solidFill>
                <a:srgbClr val="080808"/>
              </a:solidFill>
              <a:latin typeface="Helvetica" charset="0"/>
            </a:endParaRPr>
          </a:p>
        </p:txBody>
      </p:sp>
      <p:sp>
        <p:nvSpPr>
          <p:cNvPr id="11273" name="Text Box 12"/>
          <p:cNvSpPr>
            <a:spLocks noChangeArrowheads="1"/>
          </p:cNvSpPr>
          <p:nvPr/>
        </p:nvSpPr>
        <p:spPr bwMode="auto">
          <a:xfrm>
            <a:off x="623888" y="3429000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难点2</a:t>
            </a:r>
          </a:p>
        </p:txBody>
      </p:sp>
      <p:sp>
        <p:nvSpPr>
          <p:cNvPr id="11274" name="Text Box 13"/>
          <p:cNvSpPr>
            <a:spLocks noChangeArrowheads="1"/>
          </p:cNvSpPr>
          <p:nvPr/>
        </p:nvSpPr>
        <p:spPr bwMode="auto">
          <a:xfrm>
            <a:off x="2159000" y="3356992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zh-CN" altLang="en-US" sz="2000" b="1" u="sng" dirty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排污企业众多，环保职能部门人力有限</a:t>
            </a:r>
            <a:r>
              <a:rPr lang="zh-CN" altLang="en-US" sz="2000" b="1" u="sng" dirty="0" smtClean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。对于</a:t>
            </a:r>
            <a:r>
              <a:rPr lang="zh-CN" altLang="en-US" sz="2000" b="1" u="sng" dirty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数量众多的小厂、小作坊无暇顾及</a:t>
            </a:r>
            <a:r>
              <a:rPr lang="zh-CN" altLang="en-US" sz="2000" b="1" u="sng" dirty="0" smtClean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2000" b="1" u="sng" dirty="0">
              <a:solidFill>
                <a:srgbClr val="002B8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179388" y="4508500"/>
            <a:ext cx="8624887" cy="107156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 cmpd="sng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20000"/>
              </a:spcBef>
            </a:pPr>
            <a:endParaRPr lang="zh-CN" altLang="en-US" sz="4400" b="1">
              <a:solidFill>
                <a:srgbClr val="080808"/>
              </a:solidFill>
              <a:latin typeface="Helvetica" charset="0"/>
            </a:endParaRPr>
          </a:p>
        </p:txBody>
      </p:sp>
      <p:sp>
        <p:nvSpPr>
          <p:cNvPr id="11276" name="AutoShape 15"/>
          <p:cNvSpPr>
            <a:spLocks noChangeArrowheads="1"/>
          </p:cNvSpPr>
          <p:nvPr/>
        </p:nvSpPr>
        <p:spPr bwMode="auto">
          <a:xfrm>
            <a:off x="368300" y="4613275"/>
            <a:ext cx="1468438" cy="889000"/>
          </a:xfrm>
          <a:prstGeom prst="roundRect">
            <a:avLst>
              <a:gd name="adj" fmla="val 11917"/>
            </a:avLst>
          </a:prstGeom>
          <a:gradFill rotWithShape="1">
            <a:gsLst>
              <a:gs pos="0">
                <a:srgbClr val="9A6700"/>
              </a:gs>
              <a:gs pos="50000">
                <a:srgbClr val="DE9400"/>
              </a:gs>
              <a:gs pos="100000">
                <a:srgbClr val="FFAE0B"/>
              </a:gs>
            </a:gsLst>
            <a:lin ang="5400000" scaled="1"/>
          </a:gra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20000"/>
              </a:spcBef>
            </a:pPr>
            <a:endParaRPr lang="zh-CN" altLang="en-US" sz="4400" b="1">
              <a:solidFill>
                <a:srgbClr val="080808"/>
              </a:solidFill>
              <a:latin typeface="Helvetica" charset="0"/>
            </a:endParaRPr>
          </a:p>
        </p:txBody>
      </p:sp>
      <p:sp>
        <p:nvSpPr>
          <p:cNvPr id="11277" name="Text Box 17"/>
          <p:cNvSpPr>
            <a:spLocks noChangeArrowheads="1"/>
          </p:cNvSpPr>
          <p:nvPr/>
        </p:nvSpPr>
        <p:spPr bwMode="auto">
          <a:xfrm>
            <a:off x="587375" y="4787900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难点3</a:t>
            </a:r>
          </a:p>
        </p:txBody>
      </p:sp>
      <p:sp>
        <p:nvSpPr>
          <p:cNvPr id="11278" name="Text Box 18"/>
          <p:cNvSpPr>
            <a:spLocks noChangeArrowheads="1"/>
          </p:cNvSpPr>
          <p:nvPr/>
        </p:nvSpPr>
        <p:spPr bwMode="auto">
          <a:xfrm>
            <a:off x="2052638" y="4725988"/>
            <a:ext cx="69119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zh-CN" altLang="en-US" sz="2000" b="1" u="sng" dirty="0">
                <a:solidFill>
                  <a:srgbClr val="002B8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监管部门多依靠执法人员的经验与能力，缺乏科学有力的辅助监管工具。</a:t>
            </a:r>
          </a:p>
        </p:txBody>
      </p:sp>
      <p:sp>
        <p:nvSpPr>
          <p:cNvPr id="11279" name="Rectangle 2"/>
          <p:cNvSpPr>
            <a:spLocks noRot="1" noChangeArrowheads="1"/>
          </p:cNvSpPr>
          <p:nvPr/>
        </p:nvSpPr>
        <p:spPr bwMode="auto">
          <a:xfrm>
            <a:off x="252413" y="838200"/>
            <a:ext cx="46815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>
                <a:latin typeface="Helvetica" charset="0"/>
                <a:ea typeface="微软雅黑" pitchFamily="34" charset="-122"/>
              </a:rPr>
              <a:t>监管企业面临的困境与难题</a:t>
            </a:r>
          </a:p>
        </p:txBody>
      </p:sp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 noChangeArrowheads="1"/>
          </p:cNvSpPr>
          <p:nvPr>
            <p:ph sz="quarter" idx="4294967295"/>
          </p:nvPr>
        </p:nvSpPr>
        <p:spPr>
          <a:xfrm>
            <a:off x="357188" y="784225"/>
            <a:ext cx="8364537" cy="6429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marL="0" indent="0" algn="ctr" eaLnBrk="1" hangingPunct="1">
              <a:lnSpc>
                <a:spcPct val="70000"/>
              </a:lnSpc>
              <a:buFont typeface="Arial" pitchFamily="34" charset="0"/>
              <a:buNone/>
            </a:pPr>
            <a:endParaRPr lang="zh-CN" altLang="en-US" sz="1400" b="1"/>
          </a:p>
          <a:p>
            <a:pPr marL="0" indent="0" algn="ctr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zh-CN" altLang="en-US" sz="2000" b="1">
                <a:ea typeface="微软雅黑" pitchFamily="34" charset="-122"/>
              </a:rPr>
              <a:t>两高院关于办理环境污染刑事案件适用法律若干问题的解释摘录</a:t>
            </a:r>
            <a:r>
              <a:rPr lang="zh-CN" altLang="en-US" sz="2000" b="1"/>
              <a:t/>
            </a:r>
            <a:br>
              <a:rPr lang="zh-CN" altLang="en-US" sz="2000" b="1"/>
            </a:br>
            <a:endParaRPr lang="zh-CN" altLang="en-US" sz="2000" b="1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79512" y="1882292"/>
            <a:ext cx="5545137" cy="140269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lIns="68580" tIns="36195" rIns="68580" bIns="36195">
            <a:spAutoFit/>
          </a:bodyPr>
          <a:lstStyle/>
          <a:p>
            <a:pPr marL="301625" indent="-301625">
              <a:lnSpc>
                <a:spcPct val="90000"/>
              </a:lnSpc>
              <a:spcBef>
                <a:spcPct val="20000"/>
              </a:spcBef>
              <a:buSzPct val="105000"/>
              <a:buFont typeface="Arial" pitchFamily="34" charset="0"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偷排漏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排（行为定罪）：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私设暗管或者利用渗井、渗坑、裂隙、溶洞等排放、倾倒、处置有放射性的废物、含传染病病原体的废物、有毒物质的；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71581" y="4600798"/>
            <a:ext cx="5472113" cy="106045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lIns="68580" tIns="36195" rIns="68580" bIns="36195">
            <a:spAutoFit/>
          </a:bodyPr>
          <a:lstStyle/>
          <a:p>
            <a:pPr marL="301625" indent="-301625">
              <a:lnSpc>
                <a:spcPct val="90000"/>
              </a:lnSpc>
              <a:spcBef>
                <a:spcPct val="20000"/>
              </a:spcBef>
              <a:buSzPct val="105000"/>
              <a:buFont typeface="Arial" pitchFamily="34" charset="0"/>
              <a:buBlip>
                <a:blip r:embed="rId2"/>
              </a:buBlip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治理设施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闲置（行为定罪）：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闲置、拆除污染防治设施或者使污染防治设施不正常运行的； </a:t>
            </a:r>
          </a:p>
        </p:txBody>
      </p:sp>
      <p:pic>
        <p:nvPicPr>
          <p:cNvPr id="7174" name="Picture 11" descr="IMG258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73238"/>
            <a:ext cx="3206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1187624" y="980728"/>
            <a:ext cx="7488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0000"/>
              </a:srgbClr>
            </a:prstShdw>
          </a:effectLst>
        </p:spPr>
        <p:txBody>
          <a:bodyPr wrap="square" anchor="ctr">
            <a:spAutoFit/>
          </a:bodyPr>
          <a:lstStyle/>
          <a:p>
            <a:pPr hangingPunct="0"/>
            <a:r>
              <a:rPr lang="zh-CN" altLang="en-US" sz="2400" b="1" dirty="0">
                <a:solidFill>
                  <a:srgbClr val="000000"/>
                </a:solidFill>
                <a:latin typeface="Helvetica" charset="0"/>
                <a:cs typeface="Times New Roman" pitchFamily="18" charset="0"/>
                <a:sym typeface="Helvetica" charset="0"/>
              </a:rPr>
              <a:t>从拥有数据，到辅助决策—— </a:t>
            </a:r>
            <a:r>
              <a:rPr lang="zh-CN" altLang="en-US" sz="2400" b="1" dirty="0" smtClean="0">
                <a:solidFill>
                  <a:srgbClr val="000000"/>
                </a:solidFill>
                <a:latin typeface="Helvetica" charset="0"/>
                <a:cs typeface="Times New Roman" pitchFamily="18" charset="0"/>
                <a:sym typeface="Helvetica" charset="0"/>
              </a:rPr>
              <a:t>挖掘数据</a:t>
            </a:r>
            <a:r>
              <a:rPr lang="zh-CN" altLang="en-US" sz="2400" b="1" dirty="0">
                <a:solidFill>
                  <a:srgbClr val="000000"/>
                </a:solidFill>
                <a:latin typeface="Helvetica" charset="0"/>
                <a:cs typeface="Times New Roman" pitchFamily="18" charset="0"/>
                <a:sym typeface="Helvetica" charset="0"/>
              </a:rPr>
              <a:t>模型的价值。</a:t>
            </a: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971724" y="1878311"/>
            <a:ext cx="702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0000"/>
              </a:srgbClr>
            </a:prstShdw>
          </a:effectLst>
        </p:spPr>
        <p:txBody>
          <a:bodyPr anchor="ctr">
            <a:spAutoFit/>
          </a:bodyPr>
          <a:lstStyle/>
          <a:p>
            <a:pPr indent="306388" defTabSz="457200" eaLnBrk="0" hangingPunct="0"/>
            <a:r>
              <a:rPr lang="zh-CN" altLang="en-US" sz="2400" b="1" dirty="0">
                <a:solidFill>
                  <a:srgbClr val="000000"/>
                </a:solidFill>
                <a:latin typeface="Helvetica" charset="0"/>
                <a:cs typeface="Times New Roman" pitchFamily="18" charset="0"/>
                <a:sym typeface="Helvetica" charset="0"/>
              </a:rPr>
              <a:t>随着数据的积累，分析结果</a:t>
            </a:r>
            <a:r>
              <a:rPr lang="zh-CN" altLang="en-US" sz="2400" b="1" dirty="0" smtClean="0">
                <a:solidFill>
                  <a:srgbClr val="000000"/>
                </a:solidFill>
                <a:latin typeface="Helvetica" charset="0"/>
                <a:cs typeface="Times New Roman" pitchFamily="18" charset="0"/>
                <a:sym typeface="Helvetica" charset="0"/>
              </a:rPr>
              <a:t>越来越精确快速</a:t>
            </a:r>
            <a:r>
              <a:rPr lang="zh-CN" altLang="en-US" sz="2400" b="1" dirty="0">
                <a:solidFill>
                  <a:srgbClr val="000000"/>
                </a:solidFill>
                <a:latin typeface="Helvetica" charset="0"/>
                <a:cs typeface="Times New Roman" pitchFamily="18" charset="0"/>
                <a:sym typeface="Helvetica" charset="0"/>
              </a:rPr>
              <a:t>。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1187624" y="2740324"/>
            <a:ext cx="7273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>
                <a:alpha val="70000"/>
              </a:srgbClr>
            </a:prstShdw>
          </a:effectLst>
        </p:spPr>
        <p:txBody>
          <a:bodyPr>
            <a:spAutoFit/>
          </a:bodyPr>
          <a:lstStyle/>
          <a:p>
            <a:pPr hangingPunct="0"/>
            <a:r>
              <a:rPr lang="zh-CN" altLang="en-US" sz="2400" b="1" dirty="0">
                <a:solidFill>
                  <a:srgbClr val="000000"/>
                </a:solidFill>
                <a:latin typeface="Helvetica" charset="0"/>
                <a:sym typeface="Helvetica" charset="0"/>
              </a:rPr>
              <a:t>利用技术手段，创新排污监管的工作</a:t>
            </a:r>
            <a:r>
              <a:rPr lang="zh-CN" altLang="en-US" sz="2400" b="1" dirty="0" smtClean="0">
                <a:solidFill>
                  <a:srgbClr val="000000"/>
                </a:solidFill>
                <a:latin typeface="Helvetica" charset="0"/>
                <a:sym typeface="Helvetica" charset="0"/>
              </a:rPr>
              <a:t>模式。</a:t>
            </a:r>
            <a:r>
              <a:rPr lang="zh-CN" altLang="en-US" sz="2400" b="1" dirty="0">
                <a:solidFill>
                  <a:srgbClr val="000000"/>
                </a:solidFill>
                <a:latin typeface="Helvetica" charset="0"/>
                <a:sym typeface="Helvetica" charset="0"/>
              </a:rPr>
              <a:t>从以往监管被动、依靠人力与经验转变成主动高效监管模式。</a:t>
            </a:r>
          </a:p>
        </p:txBody>
      </p:sp>
      <p:pic>
        <p:nvPicPr>
          <p:cNvPr id="15365" name="Picture 7" descr="3i_intelli_ko_01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36" y="1806874"/>
            <a:ext cx="723900" cy="766762"/>
          </a:xfrm>
          <a:prstGeom prst="rect">
            <a:avLst/>
          </a:prstGeom>
          <a:solidFill>
            <a:srgbClr val="0077BC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9" descr="3i_interc_ko_0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24" y="2759374"/>
            <a:ext cx="766762" cy="766762"/>
          </a:xfrm>
          <a:prstGeom prst="rect">
            <a:avLst/>
          </a:prstGeom>
          <a:solidFill>
            <a:srgbClr val="0077BC"/>
          </a:solidFill>
          <a:ln w="9525">
            <a:noFill/>
            <a:miter lim="800000"/>
            <a:headEnd/>
            <a:tailEnd/>
          </a:ln>
        </p:spPr>
      </p:pic>
      <p:pic>
        <p:nvPicPr>
          <p:cNvPr id="15367" name="Picture 8" descr="3i_instru_ko_01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586" y="795636"/>
            <a:ext cx="765175" cy="763588"/>
          </a:xfrm>
          <a:prstGeom prst="rect">
            <a:avLst/>
          </a:prstGeom>
          <a:solidFill>
            <a:srgbClr val="0077BC"/>
          </a:solidFill>
          <a:ln w="9525">
            <a:noFill/>
            <a:miter lim="800000"/>
            <a:headEnd/>
            <a:tailEnd/>
          </a:ln>
        </p:spPr>
      </p:pic>
      <p:sp>
        <p:nvSpPr>
          <p:cNvPr id="15368" name="Rectangle 2"/>
          <p:cNvSpPr>
            <a:spLocks noRot="1" noChangeArrowheads="1"/>
          </p:cNvSpPr>
          <p:nvPr/>
        </p:nvSpPr>
        <p:spPr bwMode="auto">
          <a:xfrm>
            <a:off x="3347864" y="476672"/>
            <a:ext cx="23764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spcBef>
                <a:spcPct val="20000"/>
              </a:spcBef>
            </a:pPr>
            <a:r>
              <a:rPr lang="zh-CN" altLang="en-US" sz="2800" b="1" dirty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我们</a:t>
            </a:r>
            <a:r>
              <a:rPr lang="zh-CN" altLang="en-US" sz="2800" b="1" dirty="0" smtClean="0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的方法论</a:t>
            </a:r>
            <a:endParaRPr lang="zh-CN" altLang="en-US" sz="2800" b="1" dirty="0">
              <a:solidFill>
                <a:srgbClr val="7889FB"/>
              </a:solidFill>
              <a:latin typeface="Helvetica" charset="0"/>
              <a:ea typeface="微软雅黑" pitchFamily="34" charset="-122"/>
            </a:endParaRPr>
          </a:p>
        </p:txBody>
      </p:sp>
      <p:pic>
        <p:nvPicPr>
          <p:cNvPr id="15369" name="Picture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484" y="3616325"/>
            <a:ext cx="9105901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ChangeArrowheads="1"/>
          </p:cNvSpPr>
          <p:nvPr/>
        </p:nvSpPr>
        <p:spPr bwMode="auto">
          <a:xfrm>
            <a:off x="357188" y="5286375"/>
            <a:ext cx="2409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监管负责人</a:t>
            </a:r>
          </a:p>
        </p:txBody>
      </p:sp>
      <p:sp>
        <p:nvSpPr>
          <p:cNvPr id="13315" name="Rectangle 20"/>
          <p:cNvSpPr>
            <a:spLocks noChangeArrowheads="1"/>
          </p:cNvSpPr>
          <p:nvPr/>
        </p:nvSpPr>
        <p:spPr bwMode="auto">
          <a:xfrm>
            <a:off x="3478213" y="5313363"/>
            <a:ext cx="202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>
                <a:solidFill>
                  <a:srgbClr val="921E71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监测数据分析人员</a:t>
            </a: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6762750" y="5276850"/>
            <a:ext cx="20478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>
                <a:latin typeface="微软雅黑" pitchFamily="34" charset="-122"/>
                <a:ea typeface="微软雅黑" pitchFamily="34" charset="-122"/>
                <a:sym typeface="Helvetica" charset="0"/>
              </a:rPr>
              <a:t>现场监查人员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2838177" y="2143125"/>
            <a:ext cx="3101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457200">
              <a:spcBef>
                <a:spcPct val="20000"/>
              </a:spcBef>
              <a:spcAft>
                <a:spcPts val="1200"/>
              </a:spcAft>
            </a:pPr>
            <a:r>
              <a:rPr lang="zh-CN" altLang="en-US" b="1" dirty="0">
                <a:solidFill>
                  <a:srgbClr val="666699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…准确、快速、自动识别重点可疑的违规污染源企业，</a:t>
            </a:r>
            <a:r>
              <a:rPr lang="zh-CN" altLang="en-US" b="1" dirty="0">
                <a:solidFill>
                  <a:srgbClr val="921E71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进一步分析挖掘，分析出其存在的具体排污违规行为及依据，</a:t>
            </a:r>
            <a:r>
              <a:rPr lang="zh-CN" altLang="en-US" b="1" dirty="0">
                <a:solidFill>
                  <a:srgbClr val="666699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大幅度提高监查效率.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114648" y="2248917"/>
            <a:ext cx="22971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457200">
              <a:spcBef>
                <a:spcPct val="20000"/>
              </a:spcBef>
              <a:spcAft>
                <a:spcPts val="1200"/>
              </a:spcAft>
            </a:pPr>
            <a:r>
              <a:rPr lang="zh-CN" altLang="en-US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…了解监管区域的产业结构、总体排污量，排污达标情况，未来优化与改进的方向 .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6179567" y="2176909"/>
            <a:ext cx="2928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457200">
              <a:spcBef>
                <a:spcPct val="20000"/>
              </a:spcBef>
              <a:spcAft>
                <a:spcPts val="1200"/>
              </a:spcAft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Helvetica" charset="0"/>
              </a:rPr>
              <a:t>…依据分析结果，有针对性地进行现场核查。用数据与事实说话，企业难抵赖，有力震慑违规排放行为.</a:t>
            </a: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250825" y="908050"/>
            <a:ext cx="5927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zh-CN" altLang="en-US" sz="2800" b="1">
                <a:solidFill>
                  <a:srgbClr val="7889FB"/>
                </a:solidFill>
                <a:latin typeface="Helvetica" charset="0"/>
                <a:ea typeface="微软雅黑" pitchFamily="34" charset="-122"/>
              </a:rPr>
              <a:t>通过业务分析与预测，您可以……</a:t>
            </a:r>
            <a:endParaRPr lang="en-US" sz="2800" b="1">
              <a:solidFill>
                <a:srgbClr val="7889FB"/>
              </a:solidFill>
              <a:latin typeface="Helvetica" charset="0"/>
              <a:ea typeface="微软雅黑" pitchFamily="34" charset="-122"/>
            </a:endParaRPr>
          </a:p>
        </p:txBody>
      </p:sp>
      <p:sp>
        <p:nvSpPr>
          <p:cNvPr id="13321" name="Rectangle 34"/>
          <p:cNvSpPr>
            <a:spLocks noChangeArrowheads="1"/>
          </p:cNvSpPr>
          <p:nvPr/>
        </p:nvSpPr>
        <p:spPr bwMode="auto">
          <a:xfrm>
            <a:off x="0" y="3900488"/>
            <a:ext cx="9144000" cy="13716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hangingPunct="0"/>
            <a:endParaRPr lang="zh-CN" altLang="en-US" sz="1200">
              <a:solidFill>
                <a:srgbClr val="FFFFFF"/>
              </a:solidFill>
              <a:ea typeface="MS PGothic" pitchFamily="34" charset="-128"/>
              <a:sym typeface="Helvetica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31013" y="4014788"/>
            <a:ext cx="1501775" cy="914400"/>
            <a:chOff x="0" y="0"/>
            <a:chExt cx="1752600" cy="1066800"/>
          </a:xfrm>
        </p:grpSpPr>
        <p:pic>
          <p:nvPicPr>
            <p:cNvPr id="13323" name="Picture 29" descr="proces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753" y="209137"/>
              <a:ext cx="1522428" cy="64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752600" cy="1066800"/>
            </a:xfrm>
            <a:prstGeom prst="rect">
              <a:avLst/>
            </a:prstGeom>
            <a:solidFill>
              <a:srgbClr val="F2F2F2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hangingPunct="0"/>
              <a:endParaRPr lang="zh-CN" altLang="en-US" sz="1200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Helvetica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430588" y="4010025"/>
            <a:ext cx="1501775" cy="914400"/>
            <a:chOff x="0" y="0"/>
            <a:chExt cx="1752600" cy="1066800"/>
          </a:xfrm>
        </p:grpSpPr>
        <p:pic>
          <p:nvPicPr>
            <p:cNvPr id="13326" name="Picture 32" descr="proces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530" y="207581"/>
              <a:ext cx="1522428" cy="64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1752600" cy="1066800"/>
            </a:xfrm>
            <a:prstGeom prst="rect">
              <a:avLst/>
            </a:prstGeom>
            <a:solidFill>
              <a:srgbClr val="F2F2F2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hangingPunct="0"/>
              <a:endParaRPr lang="zh-CN" altLang="en-US" sz="1200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Helvetica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60363" y="4014788"/>
            <a:ext cx="1501775" cy="914400"/>
            <a:chOff x="0" y="0"/>
            <a:chExt cx="1752600" cy="1066800"/>
          </a:xfrm>
        </p:grpSpPr>
        <p:pic>
          <p:nvPicPr>
            <p:cNvPr id="13329" name="Picture 22" descr="proces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011" y="209137"/>
              <a:ext cx="1522428" cy="64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1752600" cy="1066800"/>
            </a:xfrm>
            <a:prstGeom prst="rect">
              <a:avLst/>
            </a:prstGeom>
            <a:solidFill>
              <a:srgbClr val="F2F2F2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hangingPunct="0"/>
              <a:endParaRPr lang="zh-CN" altLang="en-US" sz="1200" i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Helvetica" charset="0"/>
              </a:endParaRPr>
            </a:p>
          </p:txBody>
        </p:sp>
      </p:grpSp>
      <p:sp>
        <p:nvSpPr>
          <p:cNvPr id="13331" name="Line 4"/>
          <p:cNvSpPr>
            <a:spLocks noChangeShapeType="1"/>
          </p:cNvSpPr>
          <p:nvPr/>
        </p:nvSpPr>
        <p:spPr bwMode="auto">
          <a:xfrm flipV="1">
            <a:off x="0" y="5214938"/>
            <a:ext cx="9144000" cy="46037"/>
          </a:xfrm>
          <a:prstGeom prst="line">
            <a:avLst/>
          </a:prstGeom>
          <a:noFill/>
          <a:ln w="6350" cmpd="sng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32" name="Line 5"/>
          <p:cNvSpPr>
            <a:spLocks noChangeShapeType="1"/>
          </p:cNvSpPr>
          <p:nvPr/>
        </p:nvSpPr>
        <p:spPr bwMode="auto">
          <a:xfrm>
            <a:off x="142875" y="3929063"/>
            <a:ext cx="9001125" cy="46037"/>
          </a:xfrm>
          <a:prstGeom prst="line">
            <a:avLst/>
          </a:prstGeom>
          <a:noFill/>
          <a:ln w="6350" cmpd="sng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33" name="Rectangle 6"/>
          <p:cNvSpPr>
            <a:spLocks noChangeArrowheads="1"/>
          </p:cNvSpPr>
          <p:nvPr/>
        </p:nvSpPr>
        <p:spPr bwMode="auto">
          <a:xfrm>
            <a:off x="652463" y="3786188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zh-CN" altLang="en-US" sz="3200">
              <a:solidFill>
                <a:schemeClr val="bg2"/>
              </a:solidFill>
              <a:latin typeface="微软雅黑" pitchFamily="34" charset="-122"/>
              <a:ea typeface="微软雅黑" pitchFamily="34" charset="-122"/>
              <a:sym typeface="Helvetica" charset="0"/>
            </a:endParaRPr>
          </a:p>
        </p:txBody>
      </p:sp>
      <p:sp>
        <p:nvSpPr>
          <p:cNvPr id="13334" name="Line 8"/>
          <p:cNvSpPr>
            <a:spLocks noChangeShapeType="1"/>
          </p:cNvSpPr>
          <p:nvPr/>
        </p:nvSpPr>
        <p:spPr bwMode="auto">
          <a:xfrm>
            <a:off x="1263650" y="4721225"/>
            <a:ext cx="0" cy="454025"/>
          </a:xfrm>
          <a:prstGeom prst="line">
            <a:avLst/>
          </a:prstGeom>
          <a:noFill/>
          <a:ln w="6350" cmpd="sng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35" name="Line 9"/>
          <p:cNvSpPr>
            <a:spLocks noChangeShapeType="1"/>
          </p:cNvSpPr>
          <p:nvPr/>
        </p:nvSpPr>
        <p:spPr bwMode="auto">
          <a:xfrm>
            <a:off x="7747000" y="4721225"/>
            <a:ext cx="0" cy="454025"/>
          </a:xfrm>
          <a:prstGeom prst="line">
            <a:avLst/>
          </a:prstGeom>
          <a:noFill/>
          <a:ln w="6350" cmpd="sng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36" name="Picture 13" descr="3878_CEO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75" y="4086225"/>
            <a:ext cx="808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17" descr="3878_produst_VP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2688" y="4086225"/>
            <a:ext cx="808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Line 23"/>
          <p:cNvSpPr>
            <a:spLocks noChangeShapeType="1"/>
          </p:cNvSpPr>
          <p:nvPr/>
        </p:nvSpPr>
        <p:spPr bwMode="auto">
          <a:xfrm>
            <a:off x="4300538" y="4699000"/>
            <a:ext cx="0" cy="454025"/>
          </a:xfrm>
          <a:prstGeom prst="line">
            <a:avLst/>
          </a:prstGeom>
          <a:noFill/>
          <a:ln w="6350" cmpd="sng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39" name="Picture 24" descr="3878_IT_ops_associate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7975" y="4086225"/>
            <a:ext cx="808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4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3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572E2D"/>
    </a:dk1>
    <a:lt1>
      <a:srgbClr val="2A5657"/>
    </a:lt1>
    <a:dk2>
      <a:srgbClr val="A7A7A7"/>
    </a:dk2>
    <a:lt2>
      <a:srgbClr val="535353"/>
    </a:lt2>
    <a:accent1>
      <a:srgbClr val="009999"/>
    </a:accent1>
    <a:accent2>
      <a:srgbClr val="71BFA7"/>
    </a:accent2>
    <a:accent3>
      <a:srgbClr val="ACB4B4"/>
    </a:accent3>
    <a:accent4>
      <a:srgbClr val="492625"/>
    </a:accent4>
    <a:accent5>
      <a:srgbClr val="AACACA"/>
    </a:accent5>
    <a:accent6>
      <a:srgbClr val="66AD9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572E2D"/>
    </a:dk1>
    <a:lt1>
      <a:srgbClr val="2A5657"/>
    </a:lt1>
    <a:dk2>
      <a:srgbClr val="A7A7A7"/>
    </a:dk2>
    <a:lt2>
      <a:srgbClr val="535353"/>
    </a:lt2>
    <a:accent1>
      <a:srgbClr val="009999"/>
    </a:accent1>
    <a:accent2>
      <a:srgbClr val="71BFA7"/>
    </a:accent2>
    <a:accent3>
      <a:srgbClr val="ACB4B4"/>
    </a:accent3>
    <a:accent4>
      <a:srgbClr val="492625"/>
    </a:accent4>
    <a:accent5>
      <a:srgbClr val="AACACA"/>
    </a:accent5>
    <a:accent6>
      <a:srgbClr val="66AD9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1135</Words>
  <Application>Microsoft Office PowerPoint</Application>
  <PresentationFormat>全屏显示(4:3)</PresentationFormat>
  <Paragraphs>105</Paragraphs>
  <Slides>34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猫头鹰    “互联网＋环保大数据”在环境监管的有效应用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应用实例1：应用于镇级中小型排污企业的监管</vt:lpstr>
      <vt:lpstr>媒体报道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“猫头鹰”废水排放智能监管解决方案                                  ——“互联网＋环保大数据”在环境监管的有效应用</dc:title>
  <dc:creator>Administrator</dc:creator>
  <cp:lastModifiedBy>fantasy li</cp:lastModifiedBy>
  <cp:revision>60</cp:revision>
  <dcterms:created xsi:type="dcterms:W3CDTF">2015-09-22T09:04:43Z</dcterms:created>
  <dcterms:modified xsi:type="dcterms:W3CDTF">2015-09-24T04:26:09Z</dcterms:modified>
</cp:coreProperties>
</file>